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5" r:id="rId8"/>
    <p:sldId id="266" r:id="rId9"/>
    <p:sldId id="271" r:id="rId10"/>
    <p:sldId id="272" r:id="rId11"/>
    <p:sldId id="267" r:id="rId12"/>
    <p:sldId id="273" r:id="rId13"/>
    <p:sldId id="274" r:id="rId14"/>
    <p:sldId id="275" r:id="rId15"/>
    <p:sldId id="276" r:id="rId16"/>
    <p:sldId id="278" r:id="rId17"/>
    <p:sldId id="277" r:id="rId18"/>
    <p:sldId id="261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62" r:id="rId37"/>
    <p:sldId id="26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824" autoAdjust="0"/>
    <p:restoredTop sz="94660"/>
  </p:normalViewPr>
  <p:slideViewPr>
    <p:cSldViewPr snapToGrid="0">
      <p:cViewPr>
        <p:scale>
          <a:sx n="17" d="100"/>
          <a:sy n="17" d="100"/>
        </p:scale>
        <p:origin x="-2832" y="-13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DCA37DF-51FD-4C2E-8A6B-C481734DE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72FA79C-1B5B-4096-84CA-2476961C8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B5D24DF8-0D59-4F5E-8146-EC816F03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B13F38E3-3FA0-43DC-B80E-2550A5BA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893AA2A4-78AF-4E75-8E48-2B58D67C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277469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3B963E1-B93E-4E07-BCE4-45D0D52A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="" xmlns:a16="http://schemas.microsoft.com/office/drawing/2014/main" id="{9F765325-E3C3-45FA-8F2D-B6FAEA6B8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6498E297-B4FF-471F-A175-B8EFCE93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FF98B458-BB1D-48D7-A527-BF7C55E68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AF966EE3-9E37-458D-A1FF-D9C7D77B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55514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2A2415D2-04F3-458E-BD99-63E170F81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="" xmlns:a16="http://schemas.microsoft.com/office/drawing/2014/main" id="{64C931B6-8F81-426A-A636-7647E89AC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564EADAC-512A-4D73-A013-299831B0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D0EC4B63-8E8C-441D-9D27-D2B1A1BB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A71EFEEC-DBB5-43D8-915E-7908D30B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423241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BAD4078-7AEE-47BE-872C-2B51DD92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="" xmlns:a16="http://schemas.microsoft.com/office/drawing/2014/main" id="{4AF2614C-DB7A-4CDD-BBCD-8E34984E4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837F405B-529F-4C6B-B1B1-3B3ABD4F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13978A41-0AE6-4C2C-832B-583F0B56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A6FC9BF8-1EA3-486B-894F-988CE9B1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310039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4AC7E28-8B9A-4C35-B319-CF41F6CDF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="" xmlns:a16="http://schemas.microsoft.com/office/drawing/2014/main" id="{6A9A62FC-63BA-4D90-B7DF-C2BD78016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B28AB78D-95EB-4AF4-8130-4C1E477A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C1735749-0747-4D58-98A1-97407C7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8F986AD7-5F46-460F-8A84-2A8AA5E7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152727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532D0A0-C887-4290-AAFC-ED102D4F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="" xmlns:a16="http://schemas.microsoft.com/office/drawing/2014/main" id="{B86706E0-0C92-4A36-9540-BB26B2466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="" xmlns:a16="http://schemas.microsoft.com/office/drawing/2014/main" id="{51E1EB9A-BDE3-4F66-A345-96239F54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="" xmlns:a16="http://schemas.microsoft.com/office/drawing/2014/main" id="{ABF2C24A-6C6F-433D-BF2E-49183C5D3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="" xmlns:a16="http://schemas.microsoft.com/office/drawing/2014/main" id="{CB52E730-693F-4416-AF36-ABA8FAD9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="" xmlns:a16="http://schemas.microsoft.com/office/drawing/2014/main" id="{2F943486-2FC6-4004-8FB4-345C0B64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721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8314072-E9DE-45B4-811A-551FDFCA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="" xmlns:a16="http://schemas.microsoft.com/office/drawing/2014/main" id="{938B0F23-043A-4F24-A802-C52F345FB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="" xmlns:a16="http://schemas.microsoft.com/office/drawing/2014/main" id="{EDEA4729-877E-4C40-9334-B60C1EBF3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="" xmlns:a16="http://schemas.microsoft.com/office/drawing/2014/main" id="{125D4DD6-E6F9-487C-98F1-758D14FAC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="" xmlns:a16="http://schemas.microsoft.com/office/drawing/2014/main" id="{76355E18-3FA9-46B4-A0FD-5D33E83EE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="" xmlns:a16="http://schemas.microsoft.com/office/drawing/2014/main" id="{B8C4B661-9566-4D67-B149-B33A7A2B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="" xmlns:a16="http://schemas.microsoft.com/office/drawing/2014/main" id="{AFEF778E-06A4-4935-A083-D0C74624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="" xmlns:a16="http://schemas.microsoft.com/office/drawing/2014/main" id="{651EFC65-8EE4-416A-A216-EEC78A6A8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314254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D2F726-F5F5-4908-8397-C8781CCF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="" xmlns:a16="http://schemas.microsoft.com/office/drawing/2014/main" id="{DAA6700E-8C1C-4C28-9279-CC093C62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="" xmlns:a16="http://schemas.microsoft.com/office/drawing/2014/main" id="{1BD33F7B-C69C-4EA0-8169-A542612F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="" xmlns:a16="http://schemas.microsoft.com/office/drawing/2014/main" id="{8EB58AB4-47C7-447C-8B97-98B1B24B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388613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="" xmlns:a16="http://schemas.microsoft.com/office/drawing/2014/main" id="{EDC12DAC-1095-4A59-88EF-BDCA9BDD0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="" xmlns:a16="http://schemas.microsoft.com/office/drawing/2014/main" id="{11F4567E-A429-46F6-A0C4-DD7565B3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="" xmlns:a16="http://schemas.microsoft.com/office/drawing/2014/main" id="{19666C63-FDD0-454D-BC34-D379A6AB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161708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F7AB69A-57EC-4BC7-9ED7-499F8204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="" xmlns:a16="http://schemas.microsoft.com/office/drawing/2014/main" id="{1A273C48-6DAA-4483-B509-8D0EAEA5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="" xmlns:a16="http://schemas.microsoft.com/office/drawing/2014/main" id="{916030C5-1721-4E67-B54D-B8071010D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="" xmlns:a16="http://schemas.microsoft.com/office/drawing/2014/main" id="{5030C7BA-9F35-4B85-8B3D-2DEAC8E5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="" xmlns:a16="http://schemas.microsoft.com/office/drawing/2014/main" id="{66CE43B5-0C95-4F34-BE16-E9DBEB75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="" xmlns:a16="http://schemas.microsoft.com/office/drawing/2014/main" id="{8096C471-5476-4B85-892C-40EDD0DD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47502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F7E3A5-4F2D-4C9F-AA04-1F4360F9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="" xmlns:a16="http://schemas.microsoft.com/office/drawing/2014/main" id="{EAD2D8B9-2105-4789-99E2-B1F8E5099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="" xmlns:a16="http://schemas.microsoft.com/office/drawing/2014/main" id="{44167FB3-67E0-4F12-AEB5-F2C589CB8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="" xmlns:a16="http://schemas.microsoft.com/office/drawing/2014/main" id="{BF44E252-2820-4581-8FEB-57B5AAC3E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="" xmlns:a16="http://schemas.microsoft.com/office/drawing/2014/main" id="{6359AA67-6938-4D4C-9981-67C07651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="" xmlns:a16="http://schemas.microsoft.com/office/drawing/2014/main" id="{9326AF79-DD38-42F2-AE52-6CE8CACE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17486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="" xmlns:a16="http://schemas.microsoft.com/office/drawing/2014/main" id="{51B3E91C-D70C-4BCE-9BB3-BFDA6498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="" xmlns:a16="http://schemas.microsoft.com/office/drawing/2014/main" id="{5E3D9900-D9E4-4ACA-80D6-080C1E702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="" xmlns:a16="http://schemas.microsoft.com/office/drawing/2014/main" id="{2A5AF9E4-571A-4C38-BCA1-281C54915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A811F-6BD9-4050-A138-E57257F38BD1}" type="datetimeFigureOut">
              <a:rPr lang="pt-PT" smtClean="0"/>
              <a:pPr/>
              <a:t>05/03/2019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="" xmlns:a16="http://schemas.microsoft.com/office/drawing/2014/main" id="{2E43D5F9-A780-4DBA-A644-E20D9C467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="" xmlns:a16="http://schemas.microsoft.com/office/drawing/2014/main" id="{5312B284-10D6-4553-8F9D-30C5086A2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B06DA-30D2-4D40-B827-D54956AEEBA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170316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6.wdp"/><Relationship Id="rId7" Type="http://schemas.microsoft.com/office/2007/relationships/hdphoto" Target="../media/hdphoto31.wdp"/><Relationship Id="rId12" Type="http://schemas.microsoft.com/office/2007/relationships/hdphoto" Target="../media/hdphoto2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microsoft.com/office/2007/relationships/hdphoto" Target="../media/hdphoto30.wdp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microsoft.com/office/2007/relationships/hdphoto" Target="../media/hdphoto6.wdp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33.wdp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6.wdp"/><Relationship Id="rId7" Type="http://schemas.microsoft.com/office/2007/relationships/hdphoto" Target="../media/hdphoto3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microsoft.com/office/2007/relationships/hdphoto" Target="../media/hdphoto29.wdp"/><Relationship Id="rId4" Type="http://schemas.openxmlformats.org/officeDocument/2006/relationships/image" Target="../media/image44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3" Type="http://schemas.microsoft.com/office/2007/relationships/hdphoto" Target="../media/hdphoto6.wdp"/><Relationship Id="rId12" Type="http://schemas.openxmlformats.org/officeDocument/2006/relationships/image" Target="../media/image23.png"/><Relationship Id="rId7" Type="http://schemas.microsoft.com/office/2007/relationships/hdphoto" Target="../media/hdphoto2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microsoft.com/office/2007/relationships/hdphoto" Target="../media/hdphoto35.wdp"/><Relationship Id="rId14" Type="http://schemas.microsoft.com/office/2007/relationships/hdphoto" Target="../media/hdphoto29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6.wdp"/><Relationship Id="rId7" Type="http://schemas.microsoft.com/office/2007/relationships/hdphoto" Target="../media/hdphoto3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microsoft.com/office/2007/relationships/hdphoto" Target="../media/hdphoto29.wdp"/><Relationship Id="rId4" Type="http://schemas.openxmlformats.org/officeDocument/2006/relationships/image" Target="../media/image4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6.wdp"/><Relationship Id="rId7" Type="http://schemas.microsoft.com/office/2007/relationships/hdphoto" Target="../media/hdphoto3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microsoft.com/office/2007/relationships/hdphoto" Target="../media/hdphoto29.wdp"/><Relationship Id="rId4" Type="http://schemas.openxmlformats.org/officeDocument/2006/relationships/image" Target="../media/image49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hdphoto" Target="../media/hdphoto29.wdp"/><Relationship Id="rId3" Type="http://schemas.microsoft.com/office/2007/relationships/hdphoto" Target="../media/hdphoto6.wdp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25.png"/><Relationship Id="rId5" Type="http://schemas.microsoft.com/office/2007/relationships/hdphoto" Target="../media/hdphoto30.wdp"/><Relationship Id="rId10" Type="http://schemas.openxmlformats.org/officeDocument/2006/relationships/image" Target="../media/image52.png"/><Relationship Id="rId4" Type="http://schemas.openxmlformats.org/officeDocument/2006/relationships/image" Target="../media/image32.png"/><Relationship Id="rId9" Type="http://schemas.microsoft.com/office/2007/relationships/hdphoto" Target="../media/hdphoto37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3" Type="http://schemas.microsoft.com/office/2007/relationships/hdphoto" Target="../media/hdphoto6.wdp"/><Relationship Id="rId7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38.wdp"/><Relationship Id="rId4" Type="http://schemas.openxmlformats.org/officeDocument/2006/relationships/image" Target="../media/image53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microsoft.com/office/2007/relationships/hdphoto" Target="../media/hdphoto10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1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6.wdp"/><Relationship Id="rId7" Type="http://schemas.microsoft.com/office/2007/relationships/hdphoto" Target="../media/hdphoto1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21.wdp"/><Relationship Id="rId5" Type="http://schemas.microsoft.com/office/2007/relationships/hdphoto" Target="../media/hdphoto18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20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2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2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6.wdp"/><Relationship Id="rId7" Type="http://schemas.microsoft.com/office/2007/relationships/hdphoto" Target="../media/hdphoto25.wdp"/><Relationship Id="rId12" Type="http://schemas.microsoft.com/office/2007/relationships/hdphoto" Target="../media/hdphoto2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25.wdp"/><Relationship Id="rId3" Type="http://schemas.microsoft.com/office/2007/relationships/hdphoto" Target="../media/hdphoto6.wdp"/><Relationship Id="rId7" Type="http://schemas.microsoft.com/office/2007/relationships/hdphoto" Target="../media/hdphoto28.wdp"/><Relationship Id="rId12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microsoft.com/office/2007/relationships/hdphoto" Target="../media/hdphoto29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6.wdp"/><Relationship Id="rId7" Type="http://schemas.microsoft.com/office/2007/relationships/hdphoto" Target="../media/hdphoto31.wdp"/><Relationship Id="rId12" Type="http://schemas.microsoft.com/office/2007/relationships/hdphoto" Target="../media/hdphoto2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1.png"/><Relationship Id="rId5" Type="http://schemas.microsoft.com/office/2007/relationships/hdphoto" Target="../media/hdphoto30.wdp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6.wdp"/><Relationship Id="rId7" Type="http://schemas.microsoft.com/office/2007/relationships/hdphoto" Target="../media/hdphoto3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25.wdp"/><Relationship Id="rId5" Type="http://schemas.microsoft.com/office/2007/relationships/hdphoto" Target="../media/hdphoto32.wdp"/><Relationship Id="rId10" Type="http://schemas.openxmlformats.org/officeDocument/2006/relationships/image" Target="../media/image23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77">
            <a:extLst>
              <a:ext uri="{FF2B5EF4-FFF2-40B4-BE49-F238E27FC236}">
                <a16:creationId xmlns="" xmlns:a16="http://schemas.microsoft.com/office/drawing/2014/main" id="{66094205-6BD2-4C52-86EB-D36AE5D96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078" y="2554523"/>
            <a:ext cx="5700254" cy="352989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="" xmlns:a16="http://schemas.microsoft.com/office/drawing/2014/main" id="{C95884AD-0B48-4162-A937-FD15E9624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7748" y="2645972"/>
            <a:ext cx="4712616" cy="3346994"/>
          </a:xfrm>
          <a:prstGeom prst="rect">
            <a:avLst/>
          </a:prstGeom>
        </p:spPr>
      </p:pic>
      <p:pic>
        <p:nvPicPr>
          <p:cNvPr id="14" name="Imagem 13" descr="Uma imagem com objeto&#10;&#10;Descrição gerada automaticamente">
            <a:extLst>
              <a:ext uri="{FF2B5EF4-FFF2-40B4-BE49-F238E27FC236}">
                <a16:creationId xmlns="" xmlns:a16="http://schemas.microsoft.com/office/drawing/2014/main" id="{78509F76-BFA6-4F82-9B70-BDF1411801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="" xmlns:a14="http://schemas.microsoft.com/office/drawing/2010/main">
                  <a14:imgLayer r:embed="rId1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18" t="30478" r="3320" b="20960"/>
          <a:stretch/>
        </p:blipFill>
        <p:spPr>
          <a:xfrm>
            <a:off x="1704974" y="428944"/>
            <a:ext cx="8782050" cy="1418907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="" xmlns:a16="http://schemas.microsoft.com/office/drawing/2014/main" id="{759C27E5-5DE7-49EC-9E49-AF743244F9C8}"/>
              </a:ext>
            </a:extLst>
          </p:cNvPr>
          <p:cNvSpPr/>
          <p:nvPr/>
        </p:nvSpPr>
        <p:spPr>
          <a:xfrm>
            <a:off x="-613425" y="-3726423"/>
            <a:ext cx="5500224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Miguel Lopes 	nº72385</a:t>
            </a:r>
          </a:p>
          <a:p>
            <a:pPr>
              <a:lnSpc>
                <a:spcPct val="200000"/>
              </a:lnSpc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Fábio Alves 		</a:t>
            </a:r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nº4734</a:t>
            </a:r>
            <a:endParaRPr lang="pt-PT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Sergio Aguiar 	nº84831</a:t>
            </a:r>
          </a:p>
          <a:p>
            <a:pPr>
              <a:lnSpc>
                <a:spcPct val="200000"/>
              </a:lnSpc>
            </a:pPr>
            <a:r>
              <a:rPr lang="pt-PT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	 </a:t>
            </a:r>
          </a:p>
          <a:p>
            <a:r>
              <a:rPr lang="pt-PT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	ECT 		 P3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="" xmlns:a16="http://schemas.microsoft.com/office/drawing/2014/main" id="{8CB9D43E-3013-4514-BC32-8CE17415A96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alphaModFix/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artisticTexturizer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492"/>
          <a:stretch/>
        </p:blipFill>
        <p:spPr>
          <a:xfrm>
            <a:off x="6895122" y="2901456"/>
            <a:ext cx="4237746" cy="2836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604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150969" y="2226353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62043" y="2224078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1FF61684-D2B8-4441-BFEF-D32DC968A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3206" y="-1992573"/>
            <a:ext cx="12192000" cy="145694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900752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5400" b="1" i="1" dirty="0" err="1">
                <a:solidFill>
                  <a:srgbClr val="FF0000"/>
                </a:solidFill>
              </a:rPr>
              <a:t>Consistency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and</a:t>
            </a:r>
            <a:r>
              <a:rPr lang="pt-PT" sz="5400" b="1" i="1" dirty="0">
                <a:solidFill>
                  <a:srgbClr val="FF0000"/>
                </a:solidFill>
              </a:rPr>
              <a:t> standards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90AC67B1-2FC9-430D-B78C-2BEDC6B3EF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010" y="3521121"/>
            <a:ext cx="3024974" cy="2489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63ADEA44-3009-4160-B07F-30F515239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358" y="3302758"/>
            <a:ext cx="2966766" cy="5394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E8F6C892-D180-41EB-9BAC-053547908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3712" y="2238314"/>
            <a:ext cx="2468346" cy="30385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5F629F3B-817F-4FF4-B5D4-96EC4C938A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artisticWatercolorSponge/>
                    </a14:imgEffect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475" t="26102" r="31474" b="38271"/>
          <a:stretch/>
        </p:blipFill>
        <p:spPr>
          <a:xfrm>
            <a:off x="9936949" y="3071796"/>
            <a:ext cx="926666" cy="1096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830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282664" y="2251374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3B451B72-BEEC-4178-AA3D-23A449992BA6}"/>
              </a:ext>
            </a:extLst>
          </p:cNvPr>
          <p:cNvSpPr/>
          <p:nvPr/>
        </p:nvSpPr>
        <p:spPr>
          <a:xfrm>
            <a:off x="-1" y="914400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5400" b="1" i="1" dirty="0" err="1">
                <a:solidFill>
                  <a:srgbClr val="FF0000"/>
                </a:solidFill>
              </a:rPr>
              <a:t>Recognition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rather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than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recall</a:t>
            </a:r>
            <a:endParaRPr lang="pt-PT" sz="5400" b="1" i="1" dirty="0">
              <a:solidFill>
                <a:srgbClr val="FF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486ABD08-0E7A-4FC8-B542-54B4C9E22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1068" y="-1839081"/>
            <a:ext cx="12192000" cy="14569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2547B4F3-B857-4A50-BB85-399DA7BD3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678" y="2784145"/>
            <a:ext cx="2741072" cy="17229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D5D2CB19-2255-45B6-9D31-625251C21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3077" y="2178402"/>
            <a:ext cx="2690672" cy="3312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14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282664" y="2251374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3B451B72-BEEC-4178-AA3D-23A449992BA6}"/>
              </a:ext>
            </a:extLst>
          </p:cNvPr>
          <p:cNvSpPr/>
          <p:nvPr/>
        </p:nvSpPr>
        <p:spPr>
          <a:xfrm>
            <a:off x="0" y="900752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rgbClr val="FF0000"/>
                </a:solidFill>
              </a:rPr>
              <a:t>Flexibility and efficiency of use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6E341F8E-810F-491D-AAA3-9168C2323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230" y="-1852729"/>
            <a:ext cx="12192000" cy="14569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47E1AD5-1BB3-466D-9EDB-ABEA91F1DF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723" t="30305" r="42401" b="44836"/>
          <a:stretch/>
        </p:blipFill>
        <p:spPr>
          <a:xfrm>
            <a:off x="3588009" y="2840235"/>
            <a:ext cx="3194928" cy="16233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5F629F3B-817F-4FF4-B5D4-96EC4C938AF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artisticWatercolorSponge/>
                    </a14:imgEffect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475" t="26102" r="31474" b="38271"/>
          <a:stretch/>
        </p:blipFill>
        <p:spPr>
          <a:xfrm>
            <a:off x="7275636" y="3071796"/>
            <a:ext cx="926666" cy="1096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19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055434" y="2226352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62043" y="2224078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928048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5400" b="1" i="1" dirty="0" err="1">
                <a:solidFill>
                  <a:srgbClr val="FF0000"/>
                </a:solidFill>
              </a:rPr>
              <a:t>Antiesthetic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and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minimalistic</a:t>
            </a:r>
            <a:r>
              <a:rPr lang="pt-PT" sz="5400" b="1" i="1" dirty="0">
                <a:solidFill>
                  <a:srgbClr val="FF0000"/>
                </a:solidFill>
              </a:rPr>
              <a:t> design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801241CC-4887-484D-99A9-C278AFE5D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8740" y="-2006221"/>
            <a:ext cx="12192000" cy="145694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9748B6B2-09D4-43DB-8E33-06545FC8EB7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322" t="25004" r="62807" b="35697"/>
          <a:stretch/>
        </p:blipFill>
        <p:spPr>
          <a:xfrm>
            <a:off x="962844" y="2625534"/>
            <a:ext cx="1589288" cy="213746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468C15D2-21A8-43A3-94F7-1410CC558C5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87310" y="3166281"/>
            <a:ext cx="2998866" cy="8591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="" xmlns:a16="http://schemas.microsoft.com/office/drawing/2014/main" id="{D5D2CB19-2255-45B6-9D31-625251C213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44" y="2137458"/>
            <a:ext cx="2690672" cy="33122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5F629F3B-817F-4FF4-B5D4-96EC4C938AF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artisticWatercolorSponge/>
                    </a14:imgEffect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475" t="26102" r="31474" b="38271"/>
          <a:stretch/>
        </p:blipFill>
        <p:spPr>
          <a:xfrm>
            <a:off x="9882358" y="3112740"/>
            <a:ext cx="926666" cy="1096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0121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2955117" y="2237725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928048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5400" b="1" i="1" dirty="0" err="1">
                <a:solidFill>
                  <a:srgbClr val="FF0000"/>
                </a:solidFill>
              </a:rPr>
              <a:t>Antiesthetic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and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minimalistic</a:t>
            </a:r>
            <a:r>
              <a:rPr lang="pt-PT" sz="5400" b="1" i="1" dirty="0">
                <a:solidFill>
                  <a:srgbClr val="FF0000"/>
                </a:solidFill>
              </a:rPr>
              <a:t> design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801241CC-4887-484D-99A9-C278AFE5D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83391" y="-1719618"/>
            <a:ext cx="12192000" cy="145694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01958F98-7C6F-448D-B256-6714F249AB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723" t="30305" r="42401" b="44836"/>
          <a:stretch/>
        </p:blipFill>
        <p:spPr>
          <a:xfrm>
            <a:off x="3315052" y="2811439"/>
            <a:ext cx="3359045" cy="17067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5F629F3B-817F-4FF4-B5D4-96EC4C938AF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artisticWatercolorSponge/>
                    </a14:imgEffect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475" t="26102" r="31474" b="38271"/>
          <a:stretch/>
        </p:blipFill>
        <p:spPr>
          <a:xfrm>
            <a:off x="7029977" y="3071795"/>
            <a:ext cx="926668" cy="1096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4020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2955117" y="2237725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914400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rgbClr val="FF0000"/>
                </a:solidFill>
              </a:rPr>
              <a:t>Match between system and real world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2DF77ACD-9521-4664-B315-C8BE7E9B2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681182" y="-2006221"/>
            <a:ext cx="12192000" cy="145694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02A242C3-E1AA-4AE7-A510-403C6A42B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959" y="2640625"/>
            <a:ext cx="3157672" cy="18804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5F629F3B-817F-4FF4-B5D4-96EC4C938AF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artisticWatercolorSponge/>
                    </a14:imgEffect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475" t="26102" r="31474" b="38271"/>
          <a:stretch/>
        </p:blipFill>
        <p:spPr>
          <a:xfrm>
            <a:off x="7029977" y="3071795"/>
            <a:ext cx="926668" cy="1096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16023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055434" y="2226352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62043" y="2224078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8" name="Imagem 17">
            <a:extLst>
              <a:ext uri="{FF2B5EF4-FFF2-40B4-BE49-F238E27FC236}">
                <a16:creationId xmlns="" xmlns:a16="http://schemas.microsoft.com/office/drawing/2014/main" id="{0543086E-8006-4E62-9FF4-D8E086B1D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6069" y="1943788"/>
            <a:ext cx="2830916" cy="348484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488E806B-D336-40EC-A0B7-4D24990D5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770" y="-2279904"/>
            <a:ext cx="12192000" cy="22799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4AFE98D3-3074-49AA-A3CD-8EEBBE7DEE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r="54370" b="4426"/>
          <a:stretch/>
        </p:blipFill>
        <p:spPr>
          <a:xfrm>
            <a:off x="872948" y="3256155"/>
            <a:ext cx="3239402" cy="4785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="" xmlns:a16="http://schemas.microsoft.com/office/drawing/2014/main" id="{E0DC23A8-7F62-402E-B800-809FF6B360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5019"/>
          <a:stretch/>
        </p:blipFill>
        <p:spPr>
          <a:xfrm>
            <a:off x="6625753" y="2698595"/>
            <a:ext cx="2746508" cy="1645342"/>
          </a:xfrm>
          <a:prstGeom prst="rect">
            <a:avLst/>
          </a:prstGeom>
        </p:spPr>
      </p:pic>
      <p:sp>
        <p:nvSpPr>
          <p:cNvPr id="9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0" y="267629"/>
            <a:ext cx="12192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Help users recognize, diagnose, and recover from errors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5F629F3B-817F-4FF4-B5D4-96EC4C938AF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="" xmlns:a14="http://schemas.microsoft.com/office/drawing/2010/main">
                  <a14:imgLayer r:embed="rId13">
                    <a14:imgEffect>
                      <a14:artisticWatercolorSponge/>
                    </a14:imgEffect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475" t="26102" r="31474" b="38271"/>
          <a:stretch/>
        </p:blipFill>
        <p:spPr>
          <a:xfrm>
            <a:off x="9882358" y="3112740"/>
            <a:ext cx="926666" cy="1096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783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289653" y="2282330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914400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rgbClr val="FF0000"/>
                </a:solidFill>
              </a:rPr>
              <a:t>Help and documentation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A1EBFEFE-B486-44EB-803C-8F16995D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627435" y="-1907282"/>
            <a:ext cx="12192000" cy="14569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EC345C6D-1E5C-4E7E-A702-509EF8D16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1984" y="2755749"/>
            <a:ext cx="3061050" cy="2242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9B2186BE-368E-460C-83B4-20BEA27A62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4142" y="2331870"/>
            <a:ext cx="2370716" cy="29183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2975CBA-4D70-4A48-AF18-D9B3044EF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3531" y="3294782"/>
            <a:ext cx="3166412" cy="937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7562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53416805-F449-40A2-927C-50C300260729}"/>
              </a:ext>
            </a:extLst>
          </p:cNvPr>
          <p:cNvSpPr/>
          <p:nvPr/>
        </p:nvSpPr>
        <p:spPr>
          <a:xfrm flipH="1">
            <a:off x="12649199" y="2050474"/>
            <a:ext cx="2369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Describe the main potential usability issues found with Cognitive Walkthrough</a:t>
            </a:r>
            <a:endParaRPr lang="pt-PT" dirty="0"/>
          </a:p>
        </p:txBody>
      </p:sp>
      <p:sp>
        <p:nvSpPr>
          <p:cNvPr id="3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449471" y="1284802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6" name="CaixaDeTexto 5"/>
          <p:cNvSpPr txBox="1"/>
          <p:nvPr/>
        </p:nvSpPr>
        <p:spPr>
          <a:xfrm>
            <a:off x="817418" y="1537853"/>
            <a:ext cx="423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Task: Find a RAM Memory</a:t>
            </a:r>
            <a:endParaRPr lang="pt-PT" sz="28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03563" y="2119746"/>
            <a:ext cx="57634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User: Any user of the website</a:t>
            </a:r>
            <a:endParaRPr lang="pt-PT" sz="2800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1272" y="2743201"/>
            <a:ext cx="50984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Steps: - Search for Memory RAM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           - Filter the Search</a:t>
            </a:r>
            <a:endParaRPr lang="pt-PT" sz="2800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pic>
        <p:nvPicPr>
          <p:cNvPr id="9" name="Imagem 8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1133268" y="4641273"/>
            <a:ext cx="9881096" cy="143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143689" y="2008909"/>
            <a:ext cx="5506493" cy="12376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2" name="CaixaDeTexto 11"/>
          <p:cNvSpPr txBox="1"/>
          <p:nvPr/>
        </p:nvSpPr>
        <p:spPr>
          <a:xfrm>
            <a:off x="6483927" y="2327565"/>
            <a:ext cx="570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chemeClr val="bg1"/>
                </a:solidFill>
              </a:rPr>
              <a:t>First action: Find the search bar</a:t>
            </a:r>
            <a:endParaRPr lang="pt-PT" sz="2800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501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1133268" y="4641273"/>
            <a:ext cx="9881096" cy="143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712707" y="1187820"/>
            <a:ext cx="10814274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1039091" y="1468582"/>
            <a:ext cx="889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Q1 - Will the user know what to do at this step?</a:t>
            </a:r>
            <a:endParaRPr lang="pt-PT" sz="2800" b="1" u="sng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9090" y="2175163"/>
            <a:ext cx="100306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yes, since the bar is quite noticeable.</a:t>
            </a:r>
            <a:endParaRPr lang="pt-PT" sz="2800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>
            <a:extLst>
              <a:ext uri="{FF2B5EF4-FFF2-40B4-BE49-F238E27FC236}">
                <a16:creationId xmlns="" xmlns:a16="http://schemas.microsoft.com/office/drawing/2014/main" id="{40A405DD-999F-4294-A65E-D11E32CCD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4942" y="2929549"/>
            <a:ext cx="3340898" cy="246299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7FE70484-07D4-49E7-A1E5-476DF091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179" y="2344027"/>
            <a:ext cx="4700423" cy="36274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50EF4650-D094-4795-8149-52BBC4CCA181}"/>
              </a:ext>
            </a:extLst>
          </p:cNvPr>
          <p:cNvSpPr/>
          <p:nvPr/>
        </p:nvSpPr>
        <p:spPr>
          <a:xfrm>
            <a:off x="0" y="0"/>
            <a:ext cx="12192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1500" b="1" i="1" dirty="0">
                <a:solidFill>
                  <a:srgbClr val="FF0000"/>
                </a:solidFill>
              </a:rPr>
              <a:t>Escolha</a:t>
            </a:r>
            <a:endParaRPr lang="pt-PT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6622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1133268" y="4641273"/>
            <a:ext cx="9881096" cy="143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712707" y="1243238"/>
            <a:ext cx="10814274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1011382" y="1496291"/>
            <a:ext cx="10058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Q2 - If the user does the right thing (types memory ram and search), will they know that they did the right thing, and are making progress towards their goal?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u="sng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39090" y="2867890"/>
            <a:ext cx="10030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not, because the displayed page will be very confusing and without any type of memory ram in sight.</a:t>
            </a:r>
            <a:endParaRPr lang="pt-P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53416805-F449-40A2-927C-50C300260729}"/>
              </a:ext>
            </a:extLst>
          </p:cNvPr>
          <p:cNvSpPr/>
          <p:nvPr/>
        </p:nvSpPr>
        <p:spPr>
          <a:xfrm flipH="1">
            <a:off x="12649199" y="2050474"/>
            <a:ext cx="2369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Describe the main potential usability issues found with Cognitive Walkthrough</a:t>
            </a:r>
            <a:endParaRPr lang="pt-PT" dirty="0"/>
          </a:p>
        </p:txBody>
      </p:sp>
      <p:sp>
        <p:nvSpPr>
          <p:cNvPr id="3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192670" y="1343891"/>
            <a:ext cx="5506493" cy="12376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2" name="CaixaDeTexto 11"/>
          <p:cNvSpPr txBox="1"/>
          <p:nvPr/>
        </p:nvSpPr>
        <p:spPr>
          <a:xfrm>
            <a:off x="3671454" y="1607129"/>
            <a:ext cx="5708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chemeClr val="bg1"/>
                </a:solidFill>
              </a:rPr>
              <a:t>Second action: </a:t>
            </a:r>
            <a:r>
              <a:rPr lang="en-US" sz="2800" u="sng" dirty="0" smtClean="0">
                <a:solidFill>
                  <a:schemeClr val="bg1"/>
                </a:solidFill>
              </a:rPr>
              <a:t>Filter the search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sz="2800" i="1" u="sng" dirty="0">
              <a:solidFill>
                <a:schemeClr val="bg1"/>
              </a:solidFill>
            </a:endParaRPr>
          </a:p>
        </p:txBody>
      </p:sp>
      <p:pic>
        <p:nvPicPr>
          <p:cNvPr id="13" name="Imagem 12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2471853" y="2798619"/>
            <a:ext cx="6963092" cy="3603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42501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712707" y="1187820"/>
            <a:ext cx="10814274" cy="220654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1039091" y="1468582"/>
            <a:ext cx="889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Q1 - Will the user know what to do at this step?</a:t>
            </a:r>
            <a:endParaRPr lang="pt-PT" sz="2800" b="1" u="sng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39090" y="2175163"/>
            <a:ext cx="100306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not since the result shown makes the user think that there is no memory ram available in the store.</a:t>
            </a:r>
            <a:endParaRPr lang="pt-PT" sz="2800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pic>
        <p:nvPicPr>
          <p:cNvPr id="9" name="Imagem 8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3053744" y="3643746"/>
            <a:ext cx="5771602" cy="27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712707" y="1187820"/>
            <a:ext cx="10814274" cy="25667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1052945" y="1371601"/>
            <a:ext cx="88946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Q2 - If the user does the right thing (filter for memory ram), will they know that they did the right thing, and are making progress towards their goal?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u="sng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94508" y="2757052"/>
            <a:ext cx="100306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yes, because after filtering the result, the results displayed will be only products that the user wants.</a:t>
            </a:r>
            <a:endParaRPr lang="pt-PT" sz="2800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pic>
        <p:nvPicPr>
          <p:cNvPr id="10" name="Imagem 9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3289271" y="3990110"/>
            <a:ext cx="5300548" cy="250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53416805-F449-40A2-927C-50C300260729}"/>
              </a:ext>
            </a:extLst>
          </p:cNvPr>
          <p:cNvSpPr/>
          <p:nvPr/>
        </p:nvSpPr>
        <p:spPr>
          <a:xfrm flipH="1">
            <a:off x="12649199" y="2050474"/>
            <a:ext cx="2369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Describe the main potential usability issues found with Cognitive Walkthrough</a:t>
            </a:r>
            <a:endParaRPr lang="pt-PT" dirty="0"/>
          </a:p>
        </p:txBody>
      </p:sp>
      <p:sp>
        <p:nvSpPr>
          <p:cNvPr id="3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463325" y="2019092"/>
            <a:ext cx="5506493" cy="305167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6" name="CaixaDeTexto 5"/>
          <p:cNvSpPr txBox="1"/>
          <p:nvPr/>
        </p:nvSpPr>
        <p:spPr>
          <a:xfrm>
            <a:off x="831272" y="2272144"/>
            <a:ext cx="423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Task: Change Password</a:t>
            </a:r>
            <a:endParaRPr lang="pt-PT" sz="28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17417" y="2854037"/>
            <a:ext cx="57634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User: Any user of the website</a:t>
            </a:r>
            <a:endParaRPr lang="pt-PT" sz="2800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845126" y="3477492"/>
            <a:ext cx="50984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Steps: - Logout of your account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           - Go to login page</a:t>
            </a:r>
            <a:endParaRPr lang="pt-PT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            - Go to forgot password</a:t>
            </a:r>
            <a:endParaRPr lang="pt-PT" sz="2800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157543" y="2743200"/>
            <a:ext cx="5506493" cy="12376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2" name="CaixaDeTexto 11"/>
          <p:cNvSpPr txBox="1"/>
          <p:nvPr/>
        </p:nvSpPr>
        <p:spPr>
          <a:xfrm>
            <a:off x="6262254" y="3006437"/>
            <a:ext cx="5708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chemeClr val="bg1"/>
                </a:solidFill>
              </a:rPr>
              <a:t>First action: </a:t>
            </a:r>
            <a:r>
              <a:rPr lang="en-US" sz="2800" u="sng" dirty="0" smtClean="0">
                <a:solidFill>
                  <a:schemeClr val="bg1"/>
                </a:solidFill>
              </a:rPr>
              <a:t>Logout of your account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sz="2800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501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712707" y="1187820"/>
            <a:ext cx="10814274" cy="244207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1039091" y="1468582"/>
            <a:ext cx="889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Q1 - Will the user know what to do at this step?</a:t>
            </a:r>
            <a:endParaRPr lang="pt-PT" sz="2800" b="1" u="sng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25235" y="2092036"/>
            <a:ext cx="10030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not, because normally when you want to change information associated to your account in any website you do it when you are logged into the account.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2083925" y="3768437"/>
            <a:ext cx="7974475" cy="268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712707" y="1187820"/>
            <a:ext cx="10814274" cy="30793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1039091" y="1385455"/>
            <a:ext cx="88946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Q2 - If the user does the right thing (logout of the account), will they know that they did the right thing, and are making progress towards their goal?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u="sng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39089" y="2840181"/>
            <a:ext cx="10030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not, because the website sends you to the main page instead of the log in screen where you can find the “forgot your password?” button.</a:t>
            </a:r>
            <a:endParaRPr lang="pt-PT" sz="2800" dirty="0">
              <a:solidFill>
                <a:schemeClr val="bg1"/>
              </a:solidFill>
            </a:endParaRPr>
          </a:p>
        </p:txBody>
      </p:sp>
      <p:pic>
        <p:nvPicPr>
          <p:cNvPr id="10" name="Imagem 9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3520672" y="4391891"/>
            <a:ext cx="4778202" cy="223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53416805-F449-40A2-927C-50C300260729}"/>
              </a:ext>
            </a:extLst>
          </p:cNvPr>
          <p:cNvSpPr/>
          <p:nvPr/>
        </p:nvSpPr>
        <p:spPr>
          <a:xfrm flipH="1">
            <a:off x="12649199" y="2050474"/>
            <a:ext cx="2369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Describe the main potential usability issues found with Cognitive Walkthrough</a:t>
            </a:r>
            <a:endParaRPr lang="pt-PT" dirty="0"/>
          </a:p>
        </p:txBody>
      </p:sp>
      <p:sp>
        <p:nvSpPr>
          <p:cNvPr id="3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192670" y="1343891"/>
            <a:ext cx="5506493" cy="12376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2" name="CaixaDeTexto 11"/>
          <p:cNvSpPr txBox="1"/>
          <p:nvPr/>
        </p:nvSpPr>
        <p:spPr>
          <a:xfrm>
            <a:off x="3671454" y="1662547"/>
            <a:ext cx="5708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chemeClr val="bg1"/>
                </a:solidFill>
              </a:rPr>
              <a:t>Second action: </a:t>
            </a:r>
            <a:r>
              <a:rPr lang="en-US" sz="2800" u="sng" dirty="0" smtClean="0">
                <a:solidFill>
                  <a:schemeClr val="bg1"/>
                </a:solidFill>
              </a:rPr>
              <a:t>Go to login page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sz="2800" i="1" u="sng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2204490" y="2729345"/>
            <a:ext cx="7687655" cy="3851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42501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43434" y="1478765"/>
            <a:ext cx="10814274" cy="20125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969818" y="1759527"/>
            <a:ext cx="889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Q1 - Will the user know what to do at this step?</a:t>
            </a:r>
            <a:endParaRPr lang="pt-PT" sz="2800" b="1" u="sng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955962" y="2382981"/>
            <a:ext cx="10030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yes, because the button saying “Your account” is quite visible.</a:t>
            </a:r>
            <a:endParaRPr lang="pt-PT" dirty="0">
              <a:solidFill>
                <a:schemeClr val="bg1"/>
              </a:solidFill>
            </a:endParaRPr>
          </a:p>
        </p:txBody>
      </p:sp>
      <p:pic>
        <p:nvPicPr>
          <p:cNvPr id="10" name="Imagem 9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957578" y="3837709"/>
            <a:ext cx="10292311" cy="149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712707" y="1187820"/>
            <a:ext cx="10814274" cy="30793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1039091" y="1385455"/>
            <a:ext cx="88946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Q2 - If the user does the right thing (go to login page), will they know that they did the right thing, and are making progress towards their goal?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u="sng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39089" y="2840181"/>
            <a:ext cx="10030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not, because once again its not normal to change the password outside of your user details inside your account information.</a:t>
            </a:r>
            <a:endParaRPr lang="pt-PT" sz="2800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2960571" y="4461163"/>
            <a:ext cx="5823211" cy="215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m 61">
            <a:extLst>
              <a:ext uri="{FF2B5EF4-FFF2-40B4-BE49-F238E27FC236}">
                <a16:creationId xmlns="" xmlns:a16="http://schemas.microsoft.com/office/drawing/2014/main" id="{7D19AED1-8506-4423-9DE7-F9CD0719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8354" y="5821152"/>
            <a:ext cx="4548010" cy="749873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="" xmlns:a16="http://schemas.microsoft.com/office/drawing/2014/main" id="{1073E765-9425-43D4-AC26-BE1B35D4AF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81" y="5821152"/>
            <a:ext cx="4737003" cy="749873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="" xmlns:a16="http://schemas.microsoft.com/office/drawing/2014/main" id="{B24FA5F9-74CA-4A68-838B-FF028568A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632" y="3839780"/>
            <a:ext cx="2780017" cy="1987468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="" xmlns:a16="http://schemas.microsoft.com/office/drawing/2014/main" id="{123203E9-5FEE-4968-9B3B-90D3E2C71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3694" y="3841099"/>
            <a:ext cx="3237257" cy="75597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="" xmlns:a16="http://schemas.microsoft.com/office/drawing/2014/main" id="{8F46BD05-1F50-4854-8335-8065F2DE5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2351" y="3839780"/>
            <a:ext cx="2780017" cy="198137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="" xmlns:a16="http://schemas.microsoft.com/office/drawing/2014/main" id="{C0E85D84-1286-4417-A471-8533730E5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7555" y="1913152"/>
            <a:ext cx="2749534" cy="19508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DE487E30-63FF-4F13-80F7-639CA5691B9E}"/>
              </a:ext>
            </a:extLst>
          </p:cNvPr>
          <p:cNvSpPr/>
          <p:nvPr/>
        </p:nvSpPr>
        <p:spPr>
          <a:xfrm>
            <a:off x="12877100" y="2828834"/>
            <a:ext cx="2720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Briefly </a:t>
            </a:r>
            <a:r>
              <a:rPr lang="en-US" dirty="0" err="1" smtClean="0"/>
              <a:t>decribe</a:t>
            </a:r>
            <a:r>
              <a:rPr lang="en-US" dirty="0" smtClean="0"/>
              <a:t> </a:t>
            </a:r>
            <a:r>
              <a:rPr lang="en-US" dirty="0"/>
              <a:t>the product, its objectives, target users and main UI aspects</a:t>
            </a:r>
            <a:endParaRPr lang="pt-PT" dirty="0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3BBA8947-5AD2-48A4-86F7-CE4B81034E11}"/>
              </a:ext>
            </a:extLst>
          </p:cNvPr>
          <p:cNvSpPr/>
          <p:nvPr/>
        </p:nvSpPr>
        <p:spPr>
          <a:xfrm>
            <a:off x="0" y="0"/>
            <a:ext cx="12192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1500" b="1" i="1" dirty="0">
                <a:solidFill>
                  <a:srgbClr val="FF0000"/>
                </a:solidFill>
              </a:rPr>
              <a:t>Descrição Produto</a:t>
            </a:r>
            <a:endParaRPr lang="pt-PT" b="1" i="1" dirty="0">
              <a:solidFill>
                <a:srgbClr val="FF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E3255241-E9A5-4901-B2F9-AB0018EC8E13}"/>
              </a:ext>
            </a:extLst>
          </p:cNvPr>
          <p:cNvSpPr/>
          <p:nvPr/>
        </p:nvSpPr>
        <p:spPr>
          <a:xfrm>
            <a:off x="16036014" y="3390542"/>
            <a:ext cx="3080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Vendas online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29E0D4AD-B51B-47E0-9C54-055B67239345}"/>
              </a:ext>
            </a:extLst>
          </p:cNvPr>
          <p:cNvSpPr/>
          <p:nvPr/>
        </p:nvSpPr>
        <p:spPr>
          <a:xfrm>
            <a:off x="15234927" y="3872798"/>
            <a:ext cx="4528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Produtos eletrónicos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59400F6F-1357-44FB-9C51-810FD87772A4}"/>
              </a:ext>
            </a:extLst>
          </p:cNvPr>
          <p:cNvSpPr/>
          <p:nvPr/>
        </p:nvSpPr>
        <p:spPr>
          <a:xfrm>
            <a:off x="15785175" y="2706777"/>
            <a:ext cx="4346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Todos </a:t>
            </a:r>
            <a:r>
              <a:rPr lang="pt-PT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consumidores</a:t>
            </a:r>
          </a:p>
        </p:txBody>
      </p:sp>
    </p:spTree>
    <p:extLst>
      <p:ext uri="{BB962C8B-B14F-4D97-AF65-F5344CB8AC3E}">
        <p14:creationId xmlns="" xmlns:p14="http://schemas.microsoft.com/office/powerpoint/2010/main" val="161502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53416805-F449-40A2-927C-50C300260729}"/>
              </a:ext>
            </a:extLst>
          </p:cNvPr>
          <p:cNvSpPr/>
          <p:nvPr/>
        </p:nvSpPr>
        <p:spPr>
          <a:xfrm flipH="1">
            <a:off x="12649199" y="2050474"/>
            <a:ext cx="2369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Describe the main potential usability issues found with Cognitive Walkthrough</a:t>
            </a:r>
            <a:endParaRPr lang="pt-PT" dirty="0"/>
          </a:p>
        </p:txBody>
      </p:sp>
      <p:sp>
        <p:nvSpPr>
          <p:cNvPr id="3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067978" y="1302328"/>
            <a:ext cx="5868203" cy="10390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2" name="CaixaDeTexto 11"/>
          <p:cNvSpPr txBox="1"/>
          <p:nvPr/>
        </p:nvSpPr>
        <p:spPr>
          <a:xfrm>
            <a:off x="3352798" y="1510148"/>
            <a:ext cx="5708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chemeClr val="bg1"/>
                </a:solidFill>
              </a:rPr>
              <a:t>Third action: </a:t>
            </a:r>
            <a:r>
              <a:rPr lang="en-US" sz="2800" u="sng" dirty="0" smtClean="0">
                <a:solidFill>
                  <a:schemeClr val="bg1"/>
                </a:solidFill>
              </a:rPr>
              <a:t>Forgot your password?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sz="2800" i="1" u="sng" dirty="0">
              <a:solidFill>
                <a:schemeClr val="bg1"/>
              </a:solidFill>
            </a:endParaRPr>
          </a:p>
        </p:txBody>
      </p:sp>
      <p:pic>
        <p:nvPicPr>
          <p:cNvPr id="8" name="Imagem 7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2392535" y="2590801"/>
            <a:ext cx="7582738" cy="383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42501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43434" y="1478765"/>
            <a:ext cx="10814274" cy="20125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969818" y="1759527"/>
            <a:ext cx="889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Q1 - Will the user know what to do at this step?</a:t>
            </a:r>
            <a:endParaRPr lang="pt-PT" sz="2800" b="1" u="sng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955962" y="2369126"/>
            <a:ext cx="10030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not, again for the same reason of being an uncommon method to change the password.</a:t>
            </a:r>
            <a:endParaRPr lang="pt-PT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712707" y="1187820"/>
            <a:ext cx="10814274" cy="27884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1039091" y="1385455"/>
            <a:ext cx="88946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Q2 - If the user does the right thing (go to login page), will they know that they did the right thing, and are making progress towards their goal?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u="sng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39089" y="2840181"/>
            <a:ext cx="10030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yes, because you have a box to input your email and send to restore your password.</a:t>
            </a:r>
            <a:endParaRPr lang="pt-PT" sz="2800" dirty="0">
              <a:solidFill>
                <a:schemeClr val="bg1"/>
              </a:solidFill>
            </a:endParaRPr>
          </a:p>
        </p:txBody>
      </p:sp>
      <p:pic>
        <p:nvPicPr>
          <p:cNvPr id="10" name="Imagem 9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2925562" y="4059382"/>
            <a:ext cx="6356985" cy="255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53416805-F449-40A2-927C-50C300260729}"/>
              </a:ext>
            </a:extLst>
          </p:cNvPr>
          <p:cNvSpPr/>
          <p:nvPr/>
        </p:nvSpPr>
        <p:spPr>
          <a:xfrm flipH="1">
            <a:off x="12649199" y="2050474"/>
            <a:ext cx="2369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Describe the main potential usability issues found with Cognitive Walkthrough</a:t>
            </a:r>
            <a:endParaRPr lang="pt-PT" dirty="0"/>
          </a:p>
        </p:txBody>
      </p:sp>
      <p:sp>
        <p:nvSpPr>
          <p:cNvPr id="3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463325" y="2019092"/>
            <a:ext cx="5506493" cy="26360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6" name="CaixaDeTexto 5"/>
          <p:cNvSpPr txBox="1"/>
          <p:nvPr/>
        </p:nvSpPr>
        <p:spPr>
          <a:xfrm>
            <a:off x="831272" y="2272144"/>
            <a:ext cx="4239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Task: Change account email</a:t>
            </a:r>
            <a:endParaRPr lang="pt-PT" sz="28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17417" y="2854037"/>
            <a:ext cx="57634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User: Any user of the website</a:t>
            </a:r>
            <a:endParaRPr lang="pt-PT" sz="2800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858980" y="3477492"/>
            <a:ext cx="5098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Steps: - Find that you need to contact support</a:t>
            </a:r>
            <a:endParaRPr lang="pt-PT" sz="2800" dirty="0" smtClean="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157543" y="2743200"/>
            <a:ext cx="5506493" cy="123760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2" name="CaixaDeTexto 11"/>
          <p:cNvSpPr txBox="1"/>
          <p:nvPr/>
        </p:nvSpPr>
        <p:spPr>
          <a:xfrm>
            <a:off x="6483927" y="3020292"/>
            <a:ext cx="5708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chemeClr val="bg1"/>
                </a:solidFill>
              </a:rPr>
              <a:t>First action: </a:t>
            </a:r>
            <a:r>
              <a:rPr lang="en-US" sz="2800" u="sng" dirty="0" smtClean="0">
                <a:solidFill>
                  <a:schemeClr val="bg1"/>
                </a:solidFill>
              </a:rPr>
              <a:t>Go to help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sz="2800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501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43434" y="1478765"/>
            <a:ext cx="10814274" cy="20125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969818" y="1759527"/>
            <a:ext cx="889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Q1 - Will the user know what to do at this step?</a:t>
            </a:r>
            <a:endParaRPr lang="pt-PT" sz="2800" b="1" u="sng" dirty="0" smtClean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955962" y="2369126"/>
            <a:ext cx="10030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not, because the user will look into his account information for buttons to try to change the e-mail.</a:t>
            </a:r>
            <a:endParaRPr lang="pt-PT" sz="2800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2208934" y="3574473"/>
            <a:ext cx="7807902" cy="2992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166255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FF0000"/>
                </a:solidFill>
              </a:rPr>
              <a:t>Cognitive Walkthrough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712707" y="1187821"/>
            <a:ext cx="10814274" cy="28299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7" name="CaixaDeTexto 6"/>
          <p:cNvSpPr txBox="1"/>
          <p:nvPr/>
        </p:nvSpPr>
        <p:spPr>
          <a:xfrm>
            <a:off x="1011382" y="1302328"/>
            <a:ext cx="88946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Q2 - If the user does the right thing (go to help), will they know that they did the right thing, and are making progress towards their goal?</a:t>
            </a:r>
            <a:endParaRPr lang="pt-PT" sz="2800" u="sng" dirty="0" smtClean="0">
              <a:solidFill>
                <a:schemeClr val="bg1"/>
              </a:solidFill>
            </a:endParaRPr>
          </a:p>
          <a:p>
            <a:endParaRPr lang="pt-PT" u="sng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52943" y="2673926"/>
            <a:ext cx="100306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Probably yes, because if the user goes to the help page in order to look for help to change the e-mail, he will eventually stumble upon that information.</a:t>
            </a:r>
            <a:endParaRPr lang="pt-PT" sz="2800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1498542" y="4364181"/>
            <a:ext cx="9100184" cy="181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914400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err="1" smtClean="0">
                <a:solidFill>
                  <a:srgbClr val="FF0000"/>
                </a:solidFill>
              </a:rPr>
              <a:t>Tabela</a:t>
            </a:r>
            <a:r>
              <a:rPr lang="en-US" sz="5400" b="1" i="1" dirty="0" smtClean="0">
                <a:solidFill>
                  <a:srgbClr val="FF0000"/>
                </a:solidFill>
              </a:rPr>
              <a:t> de </a:t>
            </a:r>
            <a:r>
              <a:rPr lang="en-US" sz="5400" b="1" i="1" dirty="0" err="1" smtClean="0">
                <a:solidFill>
                  <a:srgbClr val="FF0000"/>
                </a:solidFill>
              </a:rPr>
              <a:t>Avaliação</a:t>
            </a:r>
            <a:r>
              <a:rPr lang="en-US" sz="5400" b="1" i="1" dirty="0" smtClean="0">
                <a:solidFill>
                  <a:srgbClr val="FF0000"/>
                </a:solidFill>
              </a:rPr>
              <a:t> </a:t>
            </a:r>
            <a:r>
              <a:rPr lang="en-US" sz="5400" b="1" i="1" dirty="0" err="1" smtClean="0">
                <a:solidFill>
                  <a:srgbClr val="FF0000"/>
                </a:solidFill>
              </a:rPr>
              <a:t>Heurística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1987326" y="2247814"/>
            <a:ext cx="8265038" cy="203324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6" name="Imagem 5" descr="Screenshot_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87" y="2632885"/>
            <a:ext cx="7733334" cy="13428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775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/>
        </p:nvSpPr>
        <p:spPr>
          <a:xfrm>
            <a:off x="0" y="27709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dirty="0" err="1" smtClean="0">
                <a:solidFill>
                  <a:srgbClr val="FF0000"/>
                </a:solidFill>
              </a:rPr>
              <a:t>Apreciação</a:t>
            </a:r>
            <a:r>
              <a:rPr lang="en-US" sz="5400" b="1" i="1" dirty="0" smtClean="0">
                <a:solidFill>
                  <a:srgbClr val="FF0000"/>
                </a:solidFill>
              </a:rPr>
              <a:t> final do </a:t>
            </a:r>
            <a:r>
              <a:rPr lang="en-US" sz="5400" b="1" i="1" dirty="0" err="1" smtClean="0">
                <a:solidFill>
                  <a:srgbClr val="FF0000"/>
                </a:solidFill>
              </a:rPr>
              <a:t>produto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01871" y="1731818"/>
            <a:ext cx="10869693" cy="275705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6" name="CaixaDeTexto 5"/>
          <p:cNvSpPr txBox="1"/>
          <p:nvPr/>
        </p:nvSpPr>
        <p:spPr>
          <a:xfrm>
            <a:off x="1108363" y="2133599"/>
            <a:ext cx="93795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 website </a:t>
            </a:r>
            <a:r>
              <a:rPr lang="en-US" sz="3200" dirty="0" err="1" smtClean="0">
                <a:solidFill>
                  <a:schemeClr val="bg1"/>
                </a:solidFill>
              </a:rPr>
              <a:t>em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questão</a:t>
            </a:r>
            <a:r>
              <a:rPr lang="en-US" sz="3200" dirty="0" smtClean="0">
                <a:solidFill>
                  <a:schemeClr val="bg1"/>
                </a:solidFill>
              </a:rPr>
              <a:t> é </a:t>
            </a:r>
            <a:r>
              <a:rPr lang="en-US" sz="3200" dirty="0" err="1" smtClean="0">
                <a:solidFill>
                  <a:schemeClr val="bg1"/>
                </a:solidFill>
              </a:rPr>
              <a:t>confuso</a:t>
            </a:r>
            <a:r>
              <a:rPr lang="en-US" sz="3200" dirty="0" smtClean="0">
                <a:solidFill>
                  <a:schemeClr val="bg1"/>
                </a:solidFill>
              </a:rPr>
              <a:t> e </a:t>
            </a:r>
            <a:r>
              <a:rPr lang="en-US" sz="3200" dirty="0" err="1" smtClean="0">
                <a:solidFill>
                  <a:schemeClr val="bg1"/>
                </a:solidFill>
              </a:rPr>
              <a:t>redundante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r>
              <a:rPr lang="en-US" sz="3200" dirty="0" err="1" smtClean="0">
                <a:solidFill>
                  <a:schemeClr val="bg1"/>
                </a:solidFill>
              </a:rPr>
              <a:t>Permite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os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utilizadores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realizarem</a:t>
            </a:r>
            <a:r>
              <a:rPr lang="en-US" sz="3200" dirty="0" smtClean="0">
                <a:solidFill>
                  <a:schemeClr val="bg1"/>
                </a:solidFill>
              </a:rPr>
              <a:t> as </a:t>
            </a:r>
            <a:r>
              <a:rPr lang="en-US" sz="3200" dirty="0" err="1" smtClean="0">
                <a:solidFill>
                  <a:schemeClr val="bg1"/>
                </a:solidFill>
              </a:rPr>
              <a:t>operações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necessárias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contudo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poderá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levar</a:t>
            </a:r>
            <a:r>
              <a:rPr lang="en-US" sz="3200" dirty="0" smtClean="0">
                <a:solidFill>
                  <a:schemeClr val="bg1"/>
                </a:solidFill>
              </a:rPr>
              <a:t> a </a:t>
            </a:r>
            <a:r>
              <a:rPr lang="en-US" sz="3200" dirty="0" err="1" smtClean="0">
                <a:solidFill>
                  <a:schemeClr val="bg1"/>
                </a:solidFill>
              </a:rPr>
              <a:t>situações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indesejadas</a:t>
            </a:r>
            <a:r>
              <a:rPr lang="en-US" sz="3200" dirty="0" smtClean="0">
                <a:solidFill>
                  <a:schemeClr val="bg1"/>
                </a:solidFill>
              </a:rPr>
              <a:t> a um </a:t>
            </a:r>
            <a:r>
              <a:rPr lang="en-US" sz="3200" dirty="0" err="1" smtClean="0">
                <a:solidFill>
                  <a:schemeClr val="bg1"/>
                </a:solidFill>
              </a:rPr>
              <a:t>bom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ritmo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pt-P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985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="" xmlns:a16="http://schemas.microsoft.com/office/drawing/2014/main" id="{5143CE00-FD91-4254-9D0B-A7C51AF4A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8846" t="30646" r="52908" b="14006"/>
          <a:stretch/>
        </p:blipFill>
        <p:spPr>
          <a:xfrm>
            <a:off x="1076451" y="2117218"/>
            <a:ext cx="4665701" cy="38238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31" name="Imagem 30">
            <a:extLst>
              <a:ext uri="{FF2B5EF4-FFF2-40B4-BE49-F238E27FC236}">
                <a16:creationId xmlns="" xmlns:a16="http://schemas.microsoft.com/office/drawing/2014/main" id="{FC83A9A9-D8D0-4463-8B05-F9EECFB03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9209" y="3603677"/>
            <a:ext cx="4182218" cy="174360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="" xmlns:a16="http://schemas.microsoft.com/office/drawing/2014/main" id="{7495A61B-A845-41DE-89D3-B78412A90E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52909" t="30645" r="8807" b="14007"/>
          <a:stretch/>
        </p:blipFill>
        <p:spPr>
          <a:xfrm>
            <a:off x="6454599" y="2117218"/>
            <a:ext cx="4670453" cy="38238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28" name="Imagem 27">
            <a:extLst>
              <a:ext uri="{FF2B5EF4-FFF2-40B4-BE49-F238E27FC236}">
                <a16:creationId xmlns="" xmlns:a16="http://schemas.microsoft.com/office/drawing/2014/main" id="{C109FF1C-D1DB-46AC-B531-04CBA643A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351" y="3313623"/>
            <a:ext cx="4669941" cy="117663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A3AAFD09-E33A-4A7E-B313-FACE082A6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963" y="2181111"/>
            <a:ext cx="4669941" cy="117663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8B9997BD-6498-420B-98B3-036D83083483}"/>
              </a:ext>
            </a:extLst>
          </p:cNvPr>
          <p:cNvSpPr/>
          <p:nvPr/>
        </p:nvSpPr>
        <p:spPr>
          <a:xfrm>
            <a:off x="13445066" y="40291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Briefly describe how the evaluation method was used (Heuristic Evaluation (HE) with which set of heuristics and severity scale, and Streamlined Cognitive Walkthrough (if used)) </a:t>
            </a:r>
            <a:endParaRPr lang="pt-PT" dirty="0"/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6F181068-C9D7-4A59-87DA-7E0D3396EF0A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9600" b="1" i="1" dirty="0">
                <a:solidFill>
                  <a:srgbClr val="FF0000"/>
                </a:solidFill>
              </a:rPr>
              <a:t>Método de Avaliação</a:t>
            </a:r>
            <a:endParaRPr lang="pt-PT" sz="1600" b="1" i="1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818BDCBA-CADF-4A6C-AF45-52B436AFB19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314" t="9040" r="5355" b="29904"/>
          <a:stretch/>
        </p:blipFill>
        <p:spPr>
          <a:xfrm>
            <a:off x="204132" y="-2291733"/>
            <a:ext cx="11987868" cy="1724734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2049F81C-A5C3-424B-A701-63CF3C64274C}"/>
              </a:ext>
            </a:extLst>
          </p:cNvPr>
          <p:cNvSpPr/>
          <p:nvPr/>
        </p:nvSpPr>
        <p:spPr>
          <a:xfrm>
            <a:off x="14439911" y="1547462"/>
            <a:ext cx="46704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28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Avaliação</a:t>
            </a:r>
            <a:r>
              <a:rPr lang="en-US" sz="28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 </a:t>
            </a:r>
          </a:p>
          <a:p>
            <a:pPr algn="ctr"/>
            <a:r>
              <a:rPr lang="pt-PT" sz="28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Heurística</a:t>
            </a:r>
            <a:r>
              <a:rPr lang="en-US" sz="28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 </a:t>
            </a:r>
            <a:endParaRPr lang="pt-PT" sz="2800" b="1" spc="50" dirty="0">
              <a:ln w="0"/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5846D7F4-2C5A-4576-B6A7-DCC74F40884E}"/>
              </a:ext>
            </a:extLst>
          </p:cNvPr>
          <p:cNvSpPr/>
          <p:nvPr/>
        </p:nvSpPr>
        <p:spPr>
          <a:xfrm>
            <a:off x="14157839" y="-104297"/>
            <a:ext cx="46704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Cognitive</a:t>
            </a:r>
            <a:r>
              <a:rPr lang="pt-PT" sz="28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 </a:t>
            </a:r>
            <a:r>
              <a:rPr lang="en-US" sz="28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Walkthrough</a:t>
            </a:r>
            <a:r>
              <a:rPr lang="pt-PT" sz="2800" b="1" spc="50" dirty="0">
                <a:ln w="0"/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="" xmlns:a16="http://schemas.microsoft.com/office/drawing/2014/main" id="{178D19B5-8447-4967-BD7A-5525D182EB74}"/>
              </a:ext>
            </a:extLst>
          </p:cNvPr>
          <p:cNvSpPr/>
          <p:nvPr/>
        </p:nvSpPr>
        <p:spPr>
          <a:xfrm>
            <a:off x="13638882" y="-1938968"/>
            <a:ext cx="39440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Nielsen</a:t>
            </a:r>
          </a:p>
          <a:p>
            <a:pPr algn="ctr"/>
            <a:endParaRPr lang="en-US" sz="2400" spc="50" dirty="0">
              <a:ln w="0"/>
              <a:solidFill>
                <a:schemeClr val="bg1">
                  <a:lumMod val="8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pt-PT" sz="2400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Escala</a:t>
            </a:r>
            <a:r>
              <a:rPr lang="en-US" sz="2400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 de </a:t>
            </a:r>
            <a:r>
              <a:rPr lang="pt-PT" sz="2400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Severidade (0-4)</a:t>
            </a:r>
            <a:r>
              <a:rPr lang="en-US" sz="2400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94791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="" xmlns:a16="http://schemas.microsoft.com/office/drawing/2014/main" id="{B5F92432-9F79-4328-BA92-DF874F823D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6435" t="27047" r="6384" b="4030"/>
          <a:stretch/>
        </p:blipFill>
        <p:spPr>
          <a:xfrm>
            <a:off x="782196" y="1830661"/>
            <a:ext cx="10598227" cy="48014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79687DC-4858-4E52-BD87-EA922AD24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74" y="2015531"/>
            <a:ext cx="12192000" cy="4565904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="" xmlns:a16="http://schemas.microsoft.com/office/drawing/2014/main" id="{AF87985D-76A2-4BE9-8828-7D07631434D1}"/>
              </a:ext>
            </a:extLst>
          </p:cNvPr>
          <p:cNvSpPr/>
          <p:nvPr/>
        </p:nvSpPr>
        <p:spPr>
          <a:xfrm>
            <a:off x="11409804" y="1105373"/>
            <a:ext cx="12192002" cy="446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Error prevention</a:t>
            </a:r>
            <a:endParaRPr lang="en-US" sz="2400" b="1" u="sng" spc="50" dirty="0">
              <a:ln w="0"/>
              <a:solidFill>
                <a:schemeClr val="bg1">
                  <a:lumMod val="8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 Black" panose="020B0A040201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User control and freedom</a:t>
            </a:r>
          </a:p>
          <a:p>
            <a:pPr algn="ctr">
              <a:lnSpc>
                <a:spcPct val="150000"/>
              </a:lnSpc>
            </a:pPr>
            <a:r>
              <a:rPr lang="en-US" sz="2400" b="1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Consistency and standards</a:t>
            </a:r>
          </a:p>
          <a:p>
            <a:pPr algn="ctr">
              <a:lnSpc>
                <a:spcPct val="150000"/>
              </a:lnSpc>
            </a:pPr>
            <a:r>
              <a:rPr lang="en-US" sz="2400" b="1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Recognition rather than recall</a:t>
            </a:r>
          </a:p>
          <a:p>
            <a:pPr algn="ctr">
              <a:lnSpc>
                <a:spcPct val="150000"/>
              </a:lnSpc>
            </a:pPr>
            <a:r>
              <a:rPr lang="en-US" sz="2400" b="1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Flexibility and efficiency of use</a:t>
            </a:r>
          </a:p>
          <a:p>
            <a:pPr algn="ctr">
              <a:lnSpc>
                <a:spcPct val="150000"/>
              </a:lnSpc>
            </a:pPr>
            <a:r>
              <a:rPr lang="en-US" sz="2400" b="1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Antiesthetic and minimalistic design</a:t>
            </a:r>
          </a:p>
          <a:p>
            <a:pPr algn="ctr">
              <a:lnSpc>
                <a:spcPct val="150000"/>
              </a:lnSpc>
            </a:pPr>
            <a:r>
              <a:rPr lang="en-US" sz="2400" b="1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Match between system and real world</a:t>
            </a:r>
          </a:p>
          <a:p>
            <a:pPr algn="ctr">
              <a:lnSpc>
                <a:spcPct val="150000"/>
              </a:lnSpc>
            </a:pPr>
            <a:r>
              <a:rPr lang="en-US" sz="2400" b="1" spc="50" dirty="0">
                <a:ln w="0"/>
                <a:solidFill>
                  <a:schemeClr val="bg1">
                    <a:lumMod val="8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Help users recognize, diagnostic, and recover from errors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E0E5F2A5-2BF6-4D25-8414-8C63945FD208}"/>
              </a:ext>
            </a:extLst>
          </p:cNvPr>
          <p:cNvSpPr/>
          <p:nvPr/>
        </p:nvSpPr>
        <p:spPr>
          <a:xfrm>
            <a:off x="0" y="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9600" b="1" i="1" dirty="0">
                <a:solidFill>
                  <a:srgbClr val="FF0000"/>
                </a:solidFill>
              </a:rPr>
              <a:t>Avaliação </a:t>
            </a:r>
            <a:r>
              <a:rPr lang="pt-PT" sz="9600" b="1" i="1" dirty="0" smtClean="0">
                <a:solidFill>
                  <a:srgbClr val="FF0000"/>
                </a:solidFill>
              </a:rPr>
              <a:t>Heurística </a:t>
            </a:r>
            <a:endParaRPr lang="pt-PT" sz="1600" b="1" i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1875DF53-0B0C-4D8C-96C0-FF63047520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8996" b="30187"/>
          <a:stretch/>
        </p:blipFill>
        <p:spPr>
          <a:xfrm>
            <a:off x="-2238232" y="-2470245"/>
            <a:ext cx="12192000" cy="17247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12478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150968" y="2226352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68" name="Imagem 67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62043" y="2224078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98" name="Imagem 97">
            <a:extLst>
              <a:ext uri="{FF2B5EF4-FFF2-40B4-BE49-F238E27FC236}">
                <a16:creationId xmlns="" xmlns:a16="http://schemas.microsoft.com/office/drawing/2014/main" id="{D5D2CB19-2255-45B6-9D31-625251C2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275" y="2096515"/>
            <a:ext cx="2690672" cy="33122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E0E5F2A5-2BF6-4D25-8414-8C63945FD208}"/>
              </a:ext>
            </a:extLst>
          </p:cNvPr>
          <p:cNvSpPr/>
          <p:nvPr/>
        </p:nvSpPr>
        <p:spPr>
          <a:xfrm>
            <a:off x="-1" y="928048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5400" b="1" i="1" smtClean="0">
                <a:solidFill>
                  <a:srgbClr val="FF0000"/>
                </a:solidFill>
              </a:rPr>
              <a:t>Error </a:t>
            </a:r>
            <a:r>
              <a:rPr lang="en-US" sz="5400" b="1" i="1" smtClean="0">
                <a:solidFill>
                  <a:srgbClr val="FF0000"/>
                </a:solidFill>
              </a:rPr>
              <a:t>prevention</a:t>
            </a:r>
            <a:endParaRPr lang="en-US" sz="5400" b="1" i="1" dirty="0">
              <a:solidFill>
                <a:srgbClr val="FF0000"/>
              </a:solidFill>
            </a:endParaRPr>
          </a:p>
        </p:txBody>
      </p:sp>
      <p:pic>
        <p:nvPicPr>
          <p:cNvPr id="83" name="Imagem 82" descr="Uma imagem com captura de ecrã&#10;&#10;Descrição gerada automaticamente">
            <a:extLst>
              <a:ext uri="{FF2B5EF4-FFF2-40B4-BE49-F238E27FC236}">
                <a16:creationId xmlns="" xmlns:a16="http://schemas.microsoft.com/office/drawing/2014/main" id="{A20B2323-94FD-4D89-A6C7-4F046671A6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3824"/>
          <a:stretch/>
        </p:blipFill>
        <p:spPr>
          <a:xfrm>
            <a:off x="758866" y="2433877"/>
            <a:ext cx="2434710" cy="2402954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="" xmlns:a16="http://schemas.microsoft.com/office/drawing/2014/main" id="{667AD9FB-5FC7-4BDA-8B01-26F3F9F4B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5019"/>
          <a:stretch/>
        </p:blipFill>
        <p:spPr>
          <a:xfrm>
            <a:off x="6772442" y="3053313"/>
            <a:ext cx="2508036" cy="1502481"/>
          </a:xfrm>
          <a:prstGeom prst="rect">
            <a:avLst/>
          </a:prstGeom>
        </p:spPr>
      </p:pic>
      <p:sp>
        <p:nvSpPr>
          <p:cNvPr id="89" name="Retângulo 88">
            <a:extLst>
              <a:ext uri="{FF2B5EF4-FFF2-40B4-BE49-F238E27FC236}">
                <a16:creationId xmlns="" xmlns:a16="http://schemas.microsoft.com/office/drawing/2014/main" id="{D3925395-F3FD-4534-88CA-16E5381E5761}"/>
              </a:ext>
            </a:extLst>
          </p:cNvPr>
          <p:cNvSpPr/>
          <p:nvPr/>
        </p:nvSpPr>
        <p:spPr>
          <a:xfrm>
            <a:off x="14023591" y="1488472"/>
            <a:ext cx="8082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9600" b="1" i="1" dirty="0">
                <a:solidFill>
                  <a:srgbClr val="FFC000"/>
                </a:solidFill>
              </a:rPr>
              <a:t>1</a:t>
            </a:r>
            <a:endParaRPr lang="pt-PT" dirty="0">
              <a:solidFill>
                <a:srgbClr val="FFC000"/>
              </a:solidFill>
            </a:endParaRPr>
          </a:p>
        </p:txBody>
      </p:sp>
      <p:pic>
        <p:nvPicPr>
          <p:cNvPr id="91" name="Imagem 90">
            <a:extLst>
              <a:ext uri="{FF2B5EF4-FFF2-40B4-BE49-F238E27FC236}">
                <a16:creationId xmlns="" xmlns:a16="http://schemas.microsoft.com/office/drawing/2014/main" id="{153260FF-2CD1-40E5-A73B-23CAA7F4C9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3664" y="2545949"/>
            <a:ext cx="3225303" cy="236278"/>
          </a:xfrm>
          <a:prstGeom prst="rect">
            <a:avLst/>
          </a:prstGeom>
        </p:spPr>
      </p:pic>
      <p:pic>
        <p:nvPicPr>
          <p:cNvPr id="93" name="Imagem 92">
            <a:extLst>
              <a:ext uri="{FF2B5EF4-FFF2-40B4-BE49-F238E27FC236}">
                <a16:creationId xmlns="" xmlns:a16="http://schemas.microsoft.com/office/drawing/2014/main" id="{CF325364-56CA-4F1B-B635-D3A02C9841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196771"/>
            <a:ext cx="12192000" cy="145694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D5D2CB19-2255-45B6-9D31-625251C21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3268" y="2221620"/>
            <a:ext cx="2690672" cy="3312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65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096378" y="2240001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62043" y="2224078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E0E5F2A5-2BF6-4D25-8414-8C63945FD208}"/>
              </a:ext>
            </a:extLst>
          </p:cNvPr>
          <p:cNvSpPr/>
          <p:nvPr/>
        </p:nvSpPr>
        <p:spPr>
          <a:xfrm>
            <a:off x="0" y="928048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5400" b="1" i="1" dirty="0" err="1">
                <a:solidFill>
                  <a:srgbClr val="FF0000"/>
                </a:solidFill>
              </a:rPr>
              <a:t>User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control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and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freedom</a:t>
            </a:r>
            <a:endParaRPr lang="pt-PT" sz="5400" b="1" i="1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0979456E-C80A-47D1-81F8-02DCD02B4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069" y="-1456944"/>
            <a:ext cx="12192000" cy="14569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134A603E-FA1E-47A2-80B1-1F00F9495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276" y="3120265"/>
            <a:ext cx="2747199" cy="104848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64D9314C-8146-4B59-8520-142A1FEE006E}"/>
              </a:ext>
            </a:extLst>
          </p:cNvPr>
          <p:cNvSpPr/>
          <p:nvPr/>
        </p:nvSpPr>
        <p:spPr>
          <a:xfrm>
            <a:off x="13997997" y="2644169"/>
            <a:ext cx="8082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9600" b="1" i="1" dirty="0">
                <a:solidFill>
                  <a:srgbClr val="FFC000"/>
                </a:solidFill>
              </a:rPr>
              <a:t>3</a:t>
            </a:r>
            <a:endParaRPr lang="pt-PT" dirty="0">
              <a:solidFill>
                <a:srgbClr val="FFC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31129FD3-15F5-43CA-9F4B-797721C09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6152" y="3138985"/>
            <a:ext cx="2643558" cy="93405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5F629F3B-817F-4FF4-B5D4-96EC4C938A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artisticWatercolorSponge/>
                    </a14:imgEffect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475" t="26102" r="31474" b="38271"/>
          <a:stretch/>
        </p:blipFill>
        <p:spPr>
          <a:xfrm>
            <a:off x="9841416" y="3030852"/>
            <a:ext cx="926666" cy="10968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D5D2CB19-2255-45B6-9D31-625251C213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="" xmlns:a14="http://schemas.microsoft.com/office/drawing/2010/main">
                  <a14:imgLayer r:embed="rId13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7866" y="2123811"/>
            <a:ext cx="2690672" cy="3312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48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082729" y="2226353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62043" y="2224078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8F6C892-D180-41EB-9BAC-053547908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0065" y="2265609"/>
            <a:ext cx="2468346" cy="303851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1FF61684-D2B8-4441-BFEF-D32DC968A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716" y="-2129050"/>
            <a:ext cx="12192000" cy="145694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914400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5400" b="1" i="1" dirty="0" err="1">
                <a:solidFill>
                  <a:srgbClr val="FF0000"/>
                </a:solidFill>
              </a:rPr>
              <a:t>Consistency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and</a:t>
            </a:r>
            <a:r>
              <a:rPr lang="pt-PT" sz="5400" b="1" i="1" dirty="0">
                <a:solidFill>
                  <a:srgbClr val="FF0000"/>
                </a:solidFill>
              </a:rPr>
              <a:t> standards</a:t>
            </a:r>
          </a:p>
        </p:txBody>
      </p:sp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="" xmlns:a16="http://schemas.microsoft.com/office/drawing/2014/main" id="{50F3A4CC-BE25-4F69-A719-1D6AFF19DC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6" y="2606723"/>
            <a:ext cx="2281802" cy="2015398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="" xmlns:a16="http://schemas.microsoft.com/office/drawing/2014/main" id="{EF2AE3CB-3031-4093-9DF3-19EF9E1150B9}"/>
              </a:ext>
            </a:extLst>
          </p:cNvPr>
          <p:cNvSpPr/>
          <p:nvPr/>
        </p:nvSpPr>
        <p:spPr>
          <a:xfrm>
            <a:off x="13409943" y="1709414"/>
            <a:ext cx="8082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9600" b="1" i="1" dirty="0">
                <a:solidFill>
                  <a:srgbClr val="FFC000"/>
                </a:solidFill>
              </a:rPr>
              <a:t>4</a:t>
            </a:r>
            <a:endParaRPr lang="pt-PT" dirty="0">
              <a:solidFill>
                <a:srgbClr val="FFC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081FAA41-D3B6-4A3F-BD52-47DC7AFED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8455" y="2825389"/>
            <a:ext cx="2725670" cy="6239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9DF143F2-45B2-4261-BDA2-EFF22875A1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98" t="10937" r="4774"/>
          <a:stretch/>
        </p:blipFill>
        <p:spPr>
          <a:xfrm>
            <a:off x="6554808" y="3802338"/>
            <a:ext cx="2694806" cy="59224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5F629F3B-817F-4FF4-B5D4-96EC4C938A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artisticWatercolorSponge/>
                    </a14:imgEffect>
                    <a14:imgEffect>
                      <a14:sharpenSoften amount="-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1475" t="26102" r="31474" b="38271"/>
          <a:stretch/>
        </p:blipFill>
        <p:spPr>
          <a:xfrm>
            <a:off x="9936949" y="3071796"/>
            <a:ext cx="926666" cy="1096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629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6137320" y="2240000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EA8FEF59-DB6D-4A2D-A7A8-23A5C4C3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975" t="38914" r="57538" b="27770"/>
          <a:stretch/>
        </p:blipFill>
        <p:spPr>
          <a:xfrm>
            <a:off x="362043" y="2224078"/>
            <a:ext cx="5506493" cy="28068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717586EB-FDCC-4679-8D86-528E5C04C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5952" y="2111164"/>
            <a:ext cx="2745837" cy="338010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1FF61684-D2B8-4441-BFEF-D32DC968A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2955" y="-2033517"/>
            <a:ext cx="12192000" cy="145694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="" xmlns:a16="http://schemas.microsoft.com/office/drawing/2014/main" id="{53BCFC81-077D-4AB5-8B91-019D88DE8982}"/>
              </a:ext>
            </a:extLst>
          </p:cNvPr>
          <p:cNvSpPr/>
          <p:nvPr/>
        </p:nvSpPr>
        <p:spPr>
          <a:xfrm>
            <a:off x="-1" y="928048"/>
            <a:ext cx="12192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5400" b="1" i="1" dirty="0" err="1">
                <a:solidFill>
                  <a:srgbClr val="FF0000"/>
                </a:solidFill>
              </a:rPr>
              <a:t>Consistency</a:t>
            </a:r>
            <a:r>
              <a:rPr lang="pt-PT" sz="5400" b="1" i="1" dirty="0">
                <a:solidFill>
                  <a:srgbClr val="FF0000"/>
                </a:solidFill>
              </a:rPr>
              <a:t> </a:t>
            </a:r>
            <a:r>
              <a:rPr lang="pt-PT" sz="5400" b="1" i="1" dirty="0" err="1">
                <a:solidFill>
                  <a:srgbClr val="FF0000"/>
                </a:solidFill>
              </a:rPr>
              <a:t>and</a:t>
            </a:r>
            <a:r>
              <a:rPr lang="pt-PT" sz="5400" b="1" i="1" dirty="0">
                <a:solidFill>
                  <a:srgbClr val="FF0000"/>
                </a:solidFill>
              </a:rPr>
              <a:t> standards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84B731C9-D23E-4617-A76B-6E44539271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32" y="3316406"/>
            <a:ext cx="3459781" cy="4548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CB0F1023-37C3-4F48-B08E-C53F83F1C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5473" y="3070747"/>
            <a:ext cx="3108235" cy="10406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D5D2CB19-2255-45B6-9D31-625251C213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artisticWatercolorSponge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5411" y="2137459"/>
            <a:ext cx="2690672" cy="3312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296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948</Words>
  <Application>Microsoft Office PowerPoint</Application>
  <PresentationFormat>Personalizados</PresentationFormat>
  <Paragraphs>112</Paragraphs>
  <Slides>37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38" baseType="lpstr">
      <vt:lpstr>Tema do Office</vt:lpstr>
      <vt:lpstr>Diapositivo 1</vt:lpstr>
      <vt:lpstr>Diapositivo 2</vt:lpstr>
      <vt:lpstr>Diapositivo 3</vt:lpstr>
      <vt:lpstr>Diapositivo 4</vt:lpstr>
      <vt:lpstr>Diapositivo 5</vt:lpstr>
      <vt:lpstr>Diapositivo 6</vt:lpstr>
      <vt:lpstr>Diapositivo 7</vt:lpstr>
      <vt:lpstr>Diapositivo 8</vt:lpstr>
      <vt:lpstr>Diapositivo 9</vt:lpstr>
      <vt:lpstr>Diapositivo 10</vt:lpstr>
      <vt:lpstr>Diapositivo 11</vt:lpstr>
      <vt:lpstr>Diapositivo 12</vt:lpstr>
      <vt:lpstr>Diapositivo 13</vt:lpstr>
      <vt:lpstr>Diapositivo 14</vt:lpstr>
      <vt:lpstr>Diapositivo 15</vt:lpstr>
      <vt:lpstr>Diapositivo 16</vt:lpstr>
      <vt:lpstr>Diapositivo 17</vt:lpstr>
      <vt:lpstr>Diapositivo 18</vt:lpstr>
      <vt:lpstr>Diapositivo 19</vt:lpstr>
      <vt:lpstr>Diapositivo 20</vt:lpstr>
      <vt:lpstr>Diapositivo 21</vt:lpstr>
      <vt:lpstr>Diapositivo 22</vt:lpstr>
      <vt:lpstr>Diapositivo 23</vt:lpstr>
      <vt:lpstr>Diapositivo 24</vt:lpstr>
      <vt:lpstr>Diapositivo 25</vt:lpstr>
      <vt:lpstr>Diapositivo 26</vt:lpstr>
      <vt:lpstr>Diapositivo 27</vt:lpstr>
      <vt:lpstr>Diapositivo 28</vt:lpstr>
      <vt:lpstr>Diapositivo 29</vt:lpstr>
      <vt:lpstr>Diapositivo 30</vt:lpstr>
      <vt:lpstr>Diapositivo 31</vt:lpstr>
      <vt:lpstr>Diapositivo 32</vt:lpstr>
      <vt:lpstr>Diapositivo 33</vt:lpstr>
      <vt:lpstr>Diapositivo 34</vt:lpstr>
      <vt:lpstr>Diapositivo 35</vt:lpstr>
      <vt:lpstr>Diapositivo 36</vt:lpstr>
      <vt:lpstr>Diapositivo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Alves</dc:creator>
  <cp:lastModifiedBy>Sergio Aguiar</cp:lastModifiedBy>
  <cp:revision>116</cp:revision>
  <dcterms:created xsi:type="dcterms:W3CDTF">2019-03-04T15:35:43Z</dcterms:created>
  <dcterms:modified xsi:type="dcterms:W3CDTF">2019-03-05T23:52:49Z</dcterms:modified>
</cp:coreProperties>
</file>